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69" r:id="rId1"/>
  </p:sldMasterIdLst>
  <p:sldIdLst>
    <p:sldId id="256" r:id="rId2"/>
    <p:sldId id="260" r:id="rId3"/>
    <p:sldId id="261" r:id="rId4"/>
    <p:sldId id="262" r:id="rId5"/>
    <p:sldId id="263" r:id="rId6"/>
    <p:sldId id="264" r:id="rId7"/>
    <p:sldId id="265" r:id="rId8"/>
    <p:sldId id="266" r:id="rId9"/>
    <p:sldId id="268" r:id="rId10"/>
    <p:sldId id="267" r:id="rId11"/>
  </p:sldIdLst>
  <p:sldSz cx="9144000" cy="6858000" type="screen4x3"/>
  <p:notesSz cx="6858000" cy="9144000"/>
  <p:defaultTextStyle>
    <a:defPPr>
      <a:defRPr lang="ar-SA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pitchFamily="34" charset="0"/>
      </a:defRPr>
    </a:lvl5pPr>
    <a:lvl6pPr marL="2286000" algn="r" defTabSz="914400" rtl="1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pitchFamily="34" charset="0"/>
      </a:defRPr>
    </a:lvl6pPr>
    <a:lvl7pPr marL="2743200" algn="r" defTabSz="914400" rtl="1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pitchFamily="34" charset="0"/>
      </a:defRPr>
    </a:lvl7pPr>
    <a:lvl8pPr marL="3200400" algn="r" defTabSz="914400" rtl="1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pitchFamily="34" charset="0"/>
      </a:defRPr>
    </a:lvl8pPr>
    <a:lvl9pPr marL="3657600" algn="r" defTabSz="914400" rtl="1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napVertSplitter="1" vertBarState="maximized" horzBarState="maximized">
    <p:restoredLeft sz="84380"/>
    <p:restoredTop sz="94660"/>
  </p:normalViewPr>
  <p:slideViewPr>
    <p:cSldViewPr>
      <p:cViewPr varScale="1">
        <p:scale>
          <a:sx n="73" d="100"/>
          <a:sy n="73" d="100"/>
        </p:scale>
        <p:origin x="-179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676400"/>
            <a:ext cx="7772400" cy="18288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50D41705-7E48-4C79-98AC-213B7D0BB9D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4A25F9-578D-4B38-B3F0-1C42C54A243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381000"/>
            <a:ext cx="2057400" cy="5715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019800" cy="57150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553B3B-EF5C-40B4-AD9D-F840CE545AC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FBE1D7-886F-47EC-B5D3-E7C6E266D93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A993E8-8062-4369-8115-5AE0B0A8797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4038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0F9611-535C-4730-921A-FD467DB9222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18B50A-0E28-40DC-8BAB-EF3F3D4AF03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4283C0-EA12-4FB7-94F9-E9DACD54D7F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F0CDC6-440C-4C6B-81CD-521FF992C2D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0E1E09-8AB5-432F-BCB2-BEFC79B62E5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950FEE-EEBD-45B8-92F8-9AD6364F55A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>
            <a:duotone>
              <a:schemeClr val="bg1"/>
              <a:srgbClr val="FFFFFF"/>
            </a:duotone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381000"/>
            <a:ext cx="82296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981200"/>
            <a:ext cx="82296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3277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277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277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210AB82F-DEB4-488F-9299-8B4E1594E2A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92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</p:sldLayoutIdLst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27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27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327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27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27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27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27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27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27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27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27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27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27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27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27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27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27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27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70" grpId="0"/>
      <p:bldP spid="32771" grpId="0" build="p">
        <p:tmplLst>
          <p:tmpl lvl="1">
            <p:tnLst>
              <p:par>
                <p:cTn presetID="44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277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2771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3277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3277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05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44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277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2771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3277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3277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05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44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277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2771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3277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3277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05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4">
            <p:tnLst>
              <p:par>
                <p:cTn presetID="44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277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2771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3277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3277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05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5">
            <p:tnLst>
              <p:par>
                <p:cTn presetID="44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277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2771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3277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3277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05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18" charset="0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18" charset="0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18" charset="0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18" charset="0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18" charset="0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3"/>
          <p:cNvSpPr>
            <a:spLocks noGrp="1" noChangeArrowheads="1"/>
          </p:cNvSpPr>
          <p:nvPr>
            <p:ph type="subTitle" idx="4294967295"/>
          </p:nvPr>
        </p:nvSpPr>
        <p:spPr>
          <a:xfrm>
            <a:off x="1187624" y="1916832"/>
            <a:ext cx="6778625" cy="720725"/>
          </a:xfrm>
        </p:spPr>
        <p:txBody>
          <a:bodyPr/>
          <a:lstStyle/>
          <a:p>
            <a:pPr marL="0" indent="0" algn="ctr" eaLnBrk="1" hangingPunct="1">
              <a:buFont typeface="WingDings" pitchFamily="18" charset="0"/>
              <a:buNone/>
            </a:pPr>
            <a:r>
              <a:rPr lang="fa-IR" sz="6000" b="1" dirty="0" smtClean="0"/>
              <a:t>لیوان را زمین بگذار</a:t>
            </a:r>
            <a:endParaRPr lang="en-US" sz="6000" b="1" dirty="0" smtClean="0"/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1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fa-IR" sz="3600" b="1" dirty="0" smtClean="0">
                <a:solidFill>
                  <a:srgbClr val="92D050"/>
                </a:solidFill>
              </a:rPr>
              <a:t>دوست من ، یادت باشد که لیوان آب را همین امروز زمین بگذاری .</a:t>
            </a:r>
            <a:br>
              <a:rPr lang="fa-IR" sz="3600" b="1" dirty="0" smtClean="0">
                <a:solidFill>
                  <a:srgbClr val="92D050"/>
                </a:solidFill>
              </a:rPr>
            </a:br>
            <a:r>
              <a:rPr lang="en-US" sz="3600" b="1" dirty="0" smtClean="0">
                <a:solidFill>
                  <a:srgbClr val="92D050"/>
                </a:solidFill>
              </a:rPr>
              <a:t>.</a:t>
            </a:r>
            <a:r>
              <a:rPr lang="fa-IR" sz="3600" b="1" dirty="0" smtClean="0">
                <a:solidFill>
                  <a:srgbClr val="92D050"/>
                </a:solidFill>
              </a:rPr>
              <a:t>زندگی </a:t>
            </a:r>
            <a:r>
              <a:rPr lang="fa-IR" sz="3600" b="1" dirty="0" smtClean="0">
                <a:solidFill>
                  <a:srgbClr val="92D050"/>
                </a:solidFill>
              </a:rPr>
              <a:t>همین است</a:t>
            </a:r>
            <a:endParaRPr lang="fa-IR" sz="3600" b="1" dirty="0">
              <a:solidFill>
                <a:srgbClr val="92D050"/>
              </a:solidFill>
            </a:endParaRPr>
          </a:p>
        </p:txBody>
      </p:sp>
      <p:pic>
        <p:nvPicPr>
          <p:cNvPr id="4" name="Content Placeholder 3" descr="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1981200"/>
            <a:ext cx="9144000" cy="4876800"/>
          </a:xfrm>
        </p:spPr>
      </p:pic>
    </p:spTree>
  </p:cSld>
  <p:clrMapOvr>
    <a:masterClrMapping/>
  </p:clrMapOvr>
  <p:transition spd="med" advClick="0" advTm="3000">
    <p:dissolv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sz="2800" dirty="0" smtClean="0"/>
              <a:t>استادی درشروع کلاس درس ، لیوانی پراز آب به دست گرفت. آن را بالا گرفت که همه ببینند.بعد از شاگردان پرسید: به نظر شما وزن این لیوان چقدر است ؟</a:t>
            </a:r>
            <a:endParaRPr lang="fa-IR" sz="2800" dirty="0"/>
          </a:p>
        </p:txBody>
      </p:sp>
      <p:pic>
        <p:nvPicPr>
          <p:cNvPr id="4" name="Content Placeholder 3" descr="index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043608" y="1988840"/>
            <a:ext cx="7272808" cy="3944259"/>
          </a:xfrm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index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5" name="Rectangle 4"/>
          <p:cNvSpPr/>
          <p:nvPr/>
        </p:nvSpPr>
        <p:spPr>
          <a:xfrm>
            <a:off x="0" y="2708920"/>
            <a:ext cx="91440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fa-IR" sz="2400" b="1" dirty="0" smtClean="0">
                <a:ln>
                  <a:solidFill>
                    <a:schemeClr val="accent6">
                      <a:lumMod val="75000"/>
                    </a:schemeClr>
                  </a:solidFill>
                </a:ln>
                <a:solidFill>
                  <a:srgbClr val="FF0000"/>
                </a:solidFill>
              </a:rPr>
              <a:t>شاگردان جواب دادند </a:t>
            </a:r>
            <a:r>
              <a:rPr lang="fa-IR" sz="2400" b="1" dirty="0" smtClean="0">
                <a:ln>
                  <a:solidFill>
                    <a:schemeClr val="accent6">
                      <a:lumMod val="75000"/>
                    </a:schemeClr>
                  </a:solidFill>
                </a:ln>
                <a:solidFill>
                  <a:srgbClr val="FF0000"/>
                </a:solidFill>
              </a:rPr>
              <a:t>:50 </a:t>
            </a:r>
            <a:r>
              <a:rPr lang="fa-IR" sz="2400" b="1" dirty="0" smtClean="0">
                <a:ln>
                  <a:solidFill>
                    <a:schemeClr val="accent6">
                      <a:lumMod val="75000"/>
                    </a:schemeClr>
                  </a:solidFill>
                </a:ln>
                <a:solidFill>
                  <a:srgbClr val="FF0000"/>
                </a:solidFill>
              </a:rPr>
              <a:t>گرم ، 100 گرم ، 150 گرم </a:t>
            </a:r>
            <a:br>
              <a:rPr lang="fa-IR" sz="2400" b="1" dirty="0" smtClean="0">
                <a:ln>
                  <a:solidFill>
                    <a:schemeClr val="accent6">
                      <a:lumMod val="75000"/>
                    </a:schemeClr>
                  </a:solidFill>
                </a:ln>
                <a:solidFill>
                  <a:srgbClr val="FF0000"/>
                </a:solidFill>
              </a:rPr>
            </a:br>
            <a:r>
              <a:rPr lang="fa-IR" sz="2400" b="1" dirty="0" smtClean="0">
                <a:ln>
                  <a:solidFill>
                    <a:schemeClr val="accent6">
                      <a:lumMod val="75000"/>
                    </a:schemeClr>
                  </a:solidFill>
                </a:ln>
                <a:solidFill>
                  <a:srgbClr val="FF0000"/>
                </a:solidFill>
              </a:rPr>
              <a:t>استاد </a:t>
            </a:r>
            <a:r>
              <a:rPr lang="fa-IR" sz="2400" b="1" dirty="0" smtClean="0">
                <a:ln>
                  <a:solidFill>
                    <a:schemeClr val="accent6">
                      <a:lumMod val="75000"/>
                    </a:schemeClr>
                  </a:solidFill>
                </a:ln>
                <a:solidFill>
                  <a:srgbClr val="FF0000"/>
                </a:solidFill>
              </a:rPr>
              <a:t>گفت : </a:t>
            </a:r>
            <a:r>
              <a:rPr lang="fa-IR" sz="2400" b="1" dirty="0" smtClean="0">
                <a:ln>
                  <a:solidFill>
                    <a:schemeClr val="accent6">
                      <a:lumMod val="75000"/>
                    </a:schemeClr>
                  </a:solidFill>
                </a:ln>
                <a:solidFill>
                  <a:srgbClr val="FF0000"/>
                </a:solidFill>
              </a:rPr>
              <a:t>من </a:t>
            </a:r>
            <a:r>
              <a:rPr lang="fa-IR" sz="2400" b="1" dirty="0" smtClean="0">
                <a:ln>
                  <a:solidFill>
                    <a:schemeClr val="accent6">
                      <a:lumMod val="75000"/>
                    </a:schemeClr>
                  </a:solidFill>
                </a:ln>
                <a:solidFill>
                  <a:srgbClr val="FF0000"/>
                </a:solidFill>
              </a:rPr>
              <a:t>هم بدون وزن کردن ، نمی دانم دقیقا“ وزنش چقدراست . </a:t>
            </a:r>
            <a:endParaRPr lang="fa-IR" sz="2400" b="1" dirty="0" smtClean="0">
              <a:ln>
                <a:solidFill>
                  <a:schemeClr val="accent6">
                    <a:lumMod val="75000"/>
                  </a:schemeClr>
                </a:solidFill>
              </a:ln>
              <a:solidFill>
                <a:srgbClr val="FF0000"/>
              </a:solidFill>
            </a:endParaRPr>
          </a:p>
          <a:p>
            <a:pPr algn="r"/>
            <a:r>
              <a:rPr lang="fa-IR" sz="2400" b="1" dirty="0" smtClean="0">
                <a:ln>
                  <a:solidFill>
                    <a:schemeClr val="bg1">
                      <a:lumMod val="50000"/>
                    </a:schemeClr>
                  </a:solidFill>
                </a:ln>
                <a:solidFill>
                  <a:schemeClr val="tx2">
                    <a:lumMod val="50000"/>
                  </a:schemeClr>
                </a:solidFill>
              </a:rPr>
              <a:t>اما </a:t>
            </a:r>
            <a:r>
              <a:rPr lang="fa-IR" sz="2400" b="1" dirty="0" smtClean="0">
                <a:ln>
                  <a:solidFill>
                    <a:schemeClr val="bg1">
                      <a:lumMod val="50000"/>
                    </a:schemeClr>
                  </a:solidFill>
                </a:ln>
                <a:solidFill>
                  <a:schemeClr val="tx2">
                    <a:lumMod val="50000"/>
                  </a:schemeClr>
                </a:solidFill>
              </a:rPr>
              <a:t>سوال من این است : اگر من این لیوان آب را چند دقیقه همین طور نگه دارم ، </a:t>
            </a:r>
            <a:endParaRPr lang="fa-IR" sz="2400" b="1" dirty="0" smtClean="0">
              <a:ln>
                <a:solidFill>
                  <a:schemeClr val="bg1">
                    <a:lumMod val="50000"/>
                  </a:schemeClr>
                </a:solidFill>
              </a:ln>
              <a:solidFill>
                <a:schemeClr val="tx2">
                  <a:lumMod val="50000"/>
                </a:schemeClr>
              </a:solidFill>
            </a:endParaRPr>
          </a:p>
          <a:p>
            <a:pPr algn="r"/>
            <a:r>
              <a:rPr lang="fa-IR" sz="2400" b="1" dirty="0" smtClean="0">
                <a:ln>
                  <a:solidFill>
                    <a:schemeClr val="bg1">
                      <a:lumMod val="50000"/>
                    </a:schemeClr>
                  </a:solidFill>
                </a:ln>
                <a:solidFill>
                  <a:schemeClr val="tx2">
                    <a:lumMod val="50000"/>
                  </a:schemeClr>
                </a:solidFill>
              </a:rPr>
              <a:t>چه </a:t>
            </a:r>
            <a:r>
              <a:rPr lang="fa-IR" sz="2400" b="1" dirty="0" smtClean="0">
                <a:ln>
                  <a:solidFill>
                    <a:schemeClr val="bg1">
                      <a:lumMod val="50000"/>
                    </a:schemeClr>
                  </a:solidFill>
                </a:ln>
                <a:solidFill>
                  <a:schemeClr val="tx2">
                    <a:lumMod val="50000"/>
                  </a:schemeClr>
                </a:solidFill>
              </a:rPr>
              <a:t>اتفاقی خواهد افتاد </a:t>
            </a:r>
            <a:r>
              <a:rPr lang="fa-IR" sz="2400" b="1" dirty="0" smtClean="0">
                <a:ln>
                  <a:solidFill>
                    <a:schemeClr val="bg1">
                      <a:lumMod val="50000"/>
                    </a:schemeClr>
                  </a:solidFill>
                </a:ln>
                <a:solidFill>
                  <a:schemeClr val="tx2">
                    <a:lumMod val="50000"/>
                  </a:schemeClr>
                </a:solidFill>
              </a:rPr>
              <a:t>؟</a:t>
            </a:r>
            <a:endParaRPr lang="fa-IR" sz="2400" b="1" dirty="0">
              <a:ln>
                <a:solidFill>
                  <a:schemeClr val="bg1">
                    <a:lumMod val="50000"/>
                  </a:schemeClr>
                </a:solidFill>
              </a:ln>
              <a:solidFill>
                <a:schemeClr val="tx2">
                  <a:lumMod val="50000"/>
                </a:schemeClr>
              </a:solidFill>
            </a:endParaRPr>
          </a:p>
        </p:txBody>
      </p:sp>
    </p:spTree>
  </p:cSld>
  <p:clrMapOvr>
    <a:masterClrMapping/>
  </p:clrMapOvr>
  <p:transition spd="med">
    <p:zoom dir="in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908720"/>
            <a:ext cx="8229600" cy="1731640"/>
          </a:xfrm>
        </p:spPr>
        <p:txBody>
          <a:bodyPr/>
          <a:lstStyle/>
          <a:p>
            <a:pPr algn="r" eaLnBrk="1" hangingPunct="1"/>
            <a:r>
              <a:rPr lang="fa-IR" sz="2800" b="1" dirty="0" smtClean="0"/>
              <a:t>شاگردان گفتند : هیچ اتفاقی نمی افتد .</a:t>
            </a:r>
            <a:br>
              <a:rPr lang="fa-IR" sz="2800" b="1" dirty="0" smtClean="0"/>
            </a:br>
            <a:r>
              <a:rPr lang="fa-IR" sz="2800" b="1" dirty="0" smtClean="0"/>
              <a:t>استاد پرسید :</a:t>
            </a:r>
            <a:br>
              <a:rPr lang="fa-IR" sz="2800" b="1" dirty="0" smtClean="0"/>
            </a:br>
            <a:r>
              <a:rPr lang="fa-IR" sz="2800" b="1" dirty="0" smtClean="0"/>
              <a:t> </a:t>
            </a:r>
            <a:r>
              <a:rPr lang="fa-IR" sz="2800" b="1" dirty="0" smtClean="0"/>
              <a:t>خوب ، اگر یک ساعت همین طور نگه دارم ، چه اتفاقی می افتد ؟</a:t>
            </a:r>
            <a:br>
              <a:rPr lang="fa-IR" sz="2800" b="1" dirty="0" smtClean="0"/>
            </a:br>
            <a:r>
              <a:rPr lang="fa-IR" sz="2800" b="1" dirty="0" smtClean="0"/>
              <a:t>یکی از شاگردان گفت : دست تان کم کم درد میگیرد.</a:t>
            </a:r>
            <a:endParaRPr lang="fa-IR" sz="2800" b="1" dirty="0"/>
          </a:p>
        </p:txBody>
      </p:sp>
      <p:pic>
        <p:nvPicPr>
          <p:cNvPr id="4" name="Content Placeholder 3" descr="images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763688" y="3789040"/>
            <a:ext cx="5328592" cy="2286000"/>
          </a:xfrm>
        </p:spPr>
      </p:pic>
    </p:spTree>
  </p:cSld>
  <p:clrMapOvr>
    <a:masterClrMapping/>
  </p:clrMapOvr>
  <p:transition spd="med">
    <p:strips dir="r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images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8892480" cy="6887611"/>
          </a:xfrm>
        </p:spPr>
      </p:pic>
      <p:sp>
        <p:nvSpPr>
          <p:cNvPr id="5" name="Rectangle 4"/>
          <p:cNvSpPr/>
          <p:nvPr/>
        </p:nvSpPr>
        <p:spPr>
          <a:xfrm>
            <a:off x="179512" y="2536448"/>
            <a:ext cx="8424936" cy="3046988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algn="r"/>
            <a:r>
              <a:rPr lang="fa-IR" sz="3200" b="1" dirty="0" smtClean="0">
                <a:ln>
                  <a:solidFill>
                    <a:srgbClr val="FF0000"/>
                  </a:solidFill>
                </a:ln>
                <a:solidFill>
                  <a:schemeClr val="bg1"/>
                </a:solidFill>
              </a:rPr>
              <a:t>حالا اگر یک روز تمام آن را نگه دارم چه </a:t>
            </a:r>
            <a:r>
              <a:rPr lang="fa-IR" sz="3200" b="1" dirty="0" smtClean="0">
                <a:ln>
                  <a:solidFill>
                    <a:srgbClr val="FF0000"/>
                  </a:solidFill>
                </a:ln>
              </a:rPr>
              <a:t>؟</a:t>
            </a:r>
            <a:r>
              <a:rPr lang="fa-IR" sz="3200" b="1" dirty="0" smtClean="0">
                <a:ln>
                  <a:solidFill>
                    <a:srgbClr val="FF0000"/>
                  </a:solidFill>
                </a:ln>
                <a:solidFill>
                  <a:schemeClr val="bg1"/>
                </a:solidFill>
              </a:rPr>
              <a:t/>
            </a:r>
            <a:br>
              <a:rPr lang="fa-IR" sz="3200" b="1" dirty="0" smtClean="0">
                <a:ln>
                  <a:solidFill>
                    <a:srgbClr val="FF0000"/>
                  </a:solidFill>
                </a:ln>
                <a:solidFill>
                  <a:schemeClr val="bg1"/>
                </a:solidFill>
              </a:rPr>
            </a:br>
            <a:r>
              <a:rPr lang="fa-IR" sz="3200" b="1" dirty="0" smtClean="0">
                <a:ln>
                  <a:solidFill>
                    <a:srgbClr val="FF0000"/>
                  </a:solidFill>
                </a:ln>
                <a:solidFill>
                  <a:schemeClr val="bg1"/>
                </a:solidFill>
              </a:rPr>
              <a:t>شاگرد دیگری جسارتا“ گفت : دست تان بی حس می شود .</a:t>
            </a:r>
            <a:br>
              <a:rPr lang="fa-IR" sz="3200" b="1" dirty="0" smtClean="0">
                <a:ln>
                  <a:solidFill>
                    <a:srgbClr val="FF0000"/>
                  </a:solidFill>
                </a:ln>
                <a:solidFill>
                  <a:schemeClr val="bg1"/>
                </a:solidFill>
              </a:rPr>
            </a:br>
            <a:r>
              <a:rPr lang="fa-IR" sz="3200" b="1" dirty="0" smtClean="0">
                <a:ln>
                  <a:solidFill>
                    <a:srgbClr val="FF0000"/>
                  </a:solidFill>
                </a:ln>
                <a:solidFill>
                  <a:schemeClr val="bg1"/>
                </a:solidFill>
              </a:rPr>
              <a:t>عضلات به شدت تحت فشار قرار میگیرند و فلج می شوند . و مطمئنا“ کارتان به بیمارستان خواهد کشید </a:t>
            </a:r>
            <a:br>
              <a:rPr lang="fa-IR" sz="3200" b="1" dirty="0" smtClean="0">
                <a:ln>
                  <a:solidFill>
                    <a:srgbClr val="FF0000"/>
                  </a:solidFill>
                </a:ln>
                <a:solidFill>
                  <a:schemeClr val="bg1"/>
                </a:solidFill>
              </a:rPr>
            </a:br>
            <a:r>
              <a:rPr lang="fa-IR" sz="3200" b="1" dirty="0" smtClean="0">
                <a:ln>
                  <a:solidFill>
                    <a:srgbClr val="FF0000"/>
                  </a:solidFill>
                </a:ln>
                <a:solidFill>
                  <a:schemeClr val="bg1"/>
                </a:solidFill>
              </a:rPr>
              <a:t>و همه شاگردان خندیدند</a:t>
            </a:r>
            <a:r>
              <a:rPr lang="fa-IR" sz="3200" dirty="0" smtClean="0">
                <a:ln>
                  <a:solidFill>
                    <a:srgbClr val="FF0000"/>
                  </a:solidFill>
                </a:ln>
                <a:solidFill>
                  <a:schemeClr val="bg1"/>
                </a:solidFill>
              </a:rPr>
              <a:t/>
            </a:r>
            <a:br>
              <a:rPr lang="fa-IR" sz="3200" dirty="0" smtClean="0">
                <a:ln>
                  <a:solidFill>
                    <a:srgbClr val="FF0000"/>
                  </a:solidFill>
                </a:ln>
                <a:solidFill>
                  <a:schemeClr val="bg1"/>
                </a:solidFill>
              </a:rPr>
            </a:br>
            <a:endParaRPr lang="fa-IR" sz="3200" dirty="0">
              <a:ln>
                <a:solidFill>
                  <a:srgbClr val="FF0000"/>
                </a:solidFill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med">
    <p:pull dir="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fa-IR" sz="2400" b="1" dirty="0" smtClean="0">
                <a:ln>
                  <a:solidFill>
                    <a:srgbClr val="FFFF00"/>
                  </a:solidFill>
                </a:ln>
                <a:solidFill>
                  <a:srgbClr val="00B0F0"/>
                </a:solidFill>
              </a:rPr>
              <a:t>استاد گفت : خیلی خوب است . ولی آیا در این مدت وزن لیوان تغییرکرده است ؟ </a:t>
            </a:r>
            <a:br>
              <a:rPr lang="fa-IR" sz="2400" b="1" dirty="0" smtClean="0">
                <a:ln>
                  <a:solidFill>
                    <a:srgbClr val="FFFF00"/>
                  </a:solidFill>
                </a:ln>
                <a:solidFill>
                  <a:srgbClr val="00B0F0"/>
                </a:solidFill>
              </a:rPr>
            </a:br>
            <a:r>
              <a:rPr lang="fa-IR" sz="2400" b="1" dirty="0" smtClean="0">
                <a:ln>
                  <a:solidFill>
                    <a:srgbClr val="FFFF00"/>
                  </a:solidFill>
                </a:ln>
                <a:solidFill>
                  <a:srgbClr val="00B0F0"/>
                </a:solidFill>
              </a:rPr>
              <a:t>شاگردان جواب دادند : نه </a:t>
            </a:r>
            <a:br>
              <a:rPr lang="fa-IR" sz="2400" b="1" dirty="0" smtClean="0">
                <a:ln>
                  <a:solidFill>
                    <a:srgbClr val="FFFF00"/>
                  </a:solidFill>
                </a:ln>
                <a:solidFill>
                  <a:srgbClr val="00B0F0"/>
                </a:solidFill>
              </a:rPr>
            </a:br>
            <a:r>
              <a:rPr lang="fa-IR" sz="2400" b="1" dirty="0" smtClean="0">
                <a:ln>
                  <a:solidFill>
                    <a:srgbClr val="FFFF00"/>
                  </a:solidFill>
                </a:ln>
                <a:solidFill>
                  <a:srgbClr val="00B0F0"/>
                </a:solidFill>
              </a:rPr>
              <a:t>پس چه چیز باعث درد و فشار روی عضلات می شود ؟</a:t>
            </a:r>
            <a:br>
              <a:rPr lang="fa-IR" sz="2400" b="1" dirty="0" smtClean="0">
                <a:ln>
                  <a:solidFill>
                    <a:srgbClr val="FFFF00"/>
                  </a:solidFill>
                </a:ln>
                <a:solidFill>
                  <a:srgbClr val="00B0F0"/>
                </a:solidFill>
              </a:rPr>
            </a:br>
            <a:r>
              <a:rPr lang="fa-IR" sz="2400" b="1" dirty="0" smtClean="0">
                <a:ln>
                  <a:solidFill>
                    <a:srgbClr val="FFFF00"/>
                  </a:solidFill>
                </a:ln>
                <a:solidFill>
                  <a:srgbClr val="00B0F0"/>
                </a:solidFill>
              </a:rPr>
              <a:t>درعوض من چه باید بکنم ؟</a:t>
            </a:r>
            <a:br>
              <a:rPr lang="fa-IR" sz="2400" b="1" dirty="0" smtClean="0">
                <a:ln>
                  <a:solidFill>
                    <a:srgbClr val="FFFF00"/>
                  </a:solidFill>
                </a:ln>
                <a:solidFill>
                  <a:srgbClr val="00B0F0"/>
                </a:solidFill>
              </a:rPr>
            </a:br>
            <a:r>
              <a:rPr lang="fa-IR" sz="2400" b="1" dirty="0" smtClean="0">
                <a:ln>
                  <a:solidFill>
                    <a:srgbClr val="FFFF00"/>
                  </a:solidFill>
                </a:ln>
                <a:solidFill>
                  <a:srgbClr val="00B0F0"/>
                </a:solidFill>
              </a:rPr>
              <a:t>شاگردان گیج شدند . یکی از آنها گفت : لیوان را زمین بگذارید.</a:t>
            </a:r>
            <a:endParaRPr lang="fa-IR" sz="2400" b="1" dirty="0" smtClean="0">
              <a:ln>
                <a:solidFill>
                  <a:srgbClr val="FFFF00"/>
                </a:solidFill>
              </a:ln>
              <a:solidFill>
                <a:srgbClr val="00B0F0"/>
              </a:solidFill>
            </a:endParaRPr>
          </a:p>
        </p:txBody>
      </p:sp>
      <p:pic>
        <p:nvPicPr>
          <p:cNvPr id="4" name="Content Placeholder 3" descr="images11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2060848"/>
            <a:ext cx="9144000" cy="4797152"/>
          </a:xfrm>
        </p:spPr>
      </p:pic>
    </p:spTree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fa-IR" sz="2400" b="1" dirty="0" smtClean="0">
                <a:ln>
                  <a:solidFill>
                    <a:srgbClr val="C00000"/>
                  </a:solidFill>
                </a:ln>
                <a:blipFill>
                  <a:blip r:embed="rId2"/>
                  <a:tile tx="0" ty="0" sx="100000" sy="100000" flip="none" algn="tl"/>
                </a:blipFill>
              </a:rPr>
              <a:t>استاد گفت : دقیقا“ مشکلات زندگی هم مثل همین است .</a:t>
            </a:r>
            <a:br>
              <a:rPr lang="fa-IR" sz="2400" b="1" dirty="0" smtClean="0">
                <a:ln>
                  <a:solidFill>
                    <a:srgbClr val="C00000"/>
                  </a:solidFill>
                </a:ln>
                <a:blipFill>
                  <a:blip r:embed="rId2"/>
                  <a:tile tx="0" ty="0" sx="100000" sy="100000" flip="none" algn="tl"/>
                </a:blipFill>
              </a:rPr>
            </a:br>
            <a:r>
              <a:rPr lang="fa-IR" sz="2400" b="1" dirty="0" smtClean="0">
                <a:ln>
                  <a:solidFill>
                    <a:srgbClr val="C00000"/>
                  </a:solidFill>
                </a:ln>
                <a:blipFill>
                  <a:blip r:embed="rId2"/>
                  <a:tile tx="0" ty="0" sx="100000" sy="100000" flip="none" algn="tl"/>
                </a:blipFill>
              </a:rPr>
              <a:t>اگر آنها را چند دقیقه در ذهن تان نگه دارید .</a:t>
            </a:r>
            <a:br>
              <a:rPr lang="fa-IR" sz="2400" b="1" dirty="0" smtClean="0">
                <a:ln>
                  <a:solidFill>
                    <a:srgbClr val="C00000"/>
                  </a:solidFill>
                </a:ln>
                <a:blipFill>
                  <a:blip r:embed="rId2"/>
                  <a:tile tx="0" ty="0" sx="100000" sy="100000" flip="none" algn="tl"/>
                </a:blipFill>
              </a:rPr>
            </a:br>
            <a:r>
              <a:rPr lang="fa-IR" sz="2400" b="1" dirty="0" smtClean="0">
                <a:ln>
                  <a:solidFill>
                    <a:srgbClr val="C00000"/>
                  </a:solidFill>
                </a:ln>
                <a:blipFill>
                  <a:blip r:embed="rId2"/>
                  <a:tile tx="0" ty="0" sx="100000" sy="100000" flip="none" algn="tl"/>
                </a:blipFill>
              </a:rPr>
              <a:t>اشکالی ندارد . اگر مدت طولانی تری به آنها فکر کنید ، به درد  خواهند آمد .</a:t>
            </a:r>
            <a:br>
              <a:rPr lang="fa-IR" sz="2400" b="1" dirty="0" smtClean="0">
                <a:ln>
                  <a:solidFill>
                    <a:srgbClr val="C00000"/>
                  </a:solidFill>
                </a:ln>
                <a:blipFill>
                  <a:blip r:embed="rId2"/>
                  <a:tile tx="0" ty="0" sx="100000" sy="100000" flip="none" algn="tl"/>
                </a:blipFill>
              </a:rPr>
            </a:br>
            <a:r>
              <a:rPr lang="fa-IR" sz="2400" b="1" dirty="0" smtClean="0">
                <a:ln>
                  <a:solidFill>
                    <a:srgbClr val="C00000"/>
                  </a:solidFill>
                </a:ln>
                <a:blipFill>
                  <a:blip r:embed="rId2"/>
                  <a:tile tx="0" ty="0" sx="100000" sy="100000" flip="none" algn="tl"/>
                </a:blipFill>
              </a:rPr>
              <a:t>اگر بیشتر از آن نگه شان دارید ، فلج تان می کنند و دیگر قادر به انجام کاری نخواهید بود.</a:t>
            </a:r>
            <a:br>
              <a:rPr lang="fa-IR" sz="2400" b="1" dirty="0" smtClean="0">
                <a:ln>
                  <a:solidFill>
                    <a:srgbClr val="C00000"/>
                  </a:solidFill>
                </a:ln>
                <a:blipFill>
                  <a:blip r:embed="rId2"/>
                  <a:tile tx="0" ty="0" sx="100000" sy="100000" flip="none" algn="tl"/>
                </a:blipFill>
              </a:rPr>
            </a:br>
            <a:endParaRPr lang="fa-IR" sz="2400" b="1" dirty="0">
              <a:ln>
                <a:solidFill>
                  <a:srgbClr val="C00000"/>
                </a:solidFill>
              </a:ln>
              <a:blipFill>
                <a:blip r:embed="rId2"/>
                <a:tile tx="0" ty="0" sx="100000" sy="100000" flip="none" algn="tl"/>
              </a:blipFill>
            </a:endParaRPr>
          </a:p>
        </p:txBody>
      </p:sp>
      <p:pic>
        <p:nvPicPr>
          <p:cNvPr id="4" name="Content Placeholder 3" descr="5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0" y="1981200"/>
            <a:ext cx="9143999" cy="4876800"/>
          </a:xfrm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2327920"/>
          </a:xfrm>
        </p:spPr>
        <p:txBody>
          <a:bodyPr/>
          <a:lstStyle/>
          <a:p>
            <a:pPr rtl="1"/>
            <a:r>
              <a:rPr lang="fa-IR" sz="3200" b="1" dirty="0" smtClean="0">
                <a:ln>
                  <a:solidFill>
                    <a:srgbClr val="FFFF00"/>
                  </a:solidFill>
                </a:ln>
                <a:solidFill>
                  <a:schemeClr val="tx2">
                    <a:lumMod val="50000"/>
                  </a:schemeClr>
                </a:solidFill>
              </a:rPr>
              <a:t>فکرکردن به مشکلات زندگی مهم است . اما مهم تر آن است  که درپایان هر روز و پیش از خواب ، آنها را زمین </a:t>
            </a:r>
            <a:r>
              <a:rPr lang="en-US" sz="3200" b="1" dirty="0" smtClean="0">
                <a:ln>
                  <a:solidFill>
                    <a:srgbClr val="FFFF00"/>
                  </a:solidFill>
                </a:ln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fa-IR" sz="3200" b="1" dirty="0" smtClean="0">
                <a:ln>
                  <a:solidFill>
                    <a:srgbClr val="FFFF00"/>
                  </a:solidFill>
                </a:ln>
                <a:solidFill>
                  <a:schemeClr val="tx2">
                    <a:lumMod val="50000"/>
                  </a:schemeClr>
                </a:solidFill>
              </a:rPr>
              <a:t>بگذارید. </a:t>
            </a:r>
            <a:br>
              <a:rPr lang="fa-IR" sz="3200" b="1" dirty="0" smtClean="0">
                <a:ln>
                  <a:solidFill>
                    <a:srgbClr val="FFFF00"/>
                  </a:solidFill>
                </a:ln>
                <a:solidFill>
                  <a:schemeClr val="tx2">
                    <a:lumMod val="50000"/>
                  </a:schemeClr>
                </a:solidFill>
              </a:rPr>
            </a:br>
            <a:r>
              <a:rPr lang="fa-IR" sz="3200" dirty="0" smtClean="0">
                <a:solidFill>
                  <a:srgbClr val="FF0000"/>
                </a:solidFill>
              </a:rPr>
              <a:t>به </a:t>
            </a:r>
            <a:r>
              <a:rPr lang="fa-IR" sz="3200" dirty="0" smtClean="0">
                <a:solidFill>
                  <a:srgbClr val="FF0000"/>
                </a:solidFill>
              </a:rPr>
              <a:t>این ترتیب تحت فشار قرار نمی </a:t>
            </a:r>
            <a:r>
              <a:rPr lang="fa-IR" sz="3200" dirty="0" smtClean="0">
                <a:solidFill>
                  <a:srgbClr val="FF0000"/>
                </a:solidFill>
              </a:rPr>
              <a:t>گیريد.</a:t>
            </a:r>
            <a:endParaRPr lang="fa-IR" sz="3200" b="1" dirty="0">
              <a:ln>
                <a:solidFill>
                  <a:srgbClr val="FFFF00"/>
                </a:solidFill>
              </a:ln>
              <a:solidFill>
                <a:srgbClr val="FF0000"/>
              </a:solidFill>
            </a:endParaRPr>
          </a:p>
        </p:txBody>
      </p:sp>
      <p:pic>
        <p:nvPicPr>
          <p:cNvPr id="4" name="Content Placeholder 3" descr="index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23528" y="2933700"/>
            <a:ext cx="8820472" cy="3924300"/>
          </a:xfrm>
        </p:spPr>
      </p:pic>
    </p:spTree>
  </p:cSld>
  <p:clrMapOvr>
    <a:masterClrMapping/>
  </p:clrMapOvr>
  <p:transition spd="med">
    <p:newsflash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sz="3200" b="1" dirty="0" smtClean="0">
                <a:ln>
                  <a:solidFill>
                    <a:srgbClr val="0070C0"/>
                  </a:solidFill>
                </a:ln>
                <a:solidFill>
                  <a:srgbClr val="92D050"/>
                </a:solidFill>
              </a:rPr>
              <a:t>هر روز صبح سرحال و قوی بیدار می شوید و قادر خواهید بود از عهده هرمسئله و چالشی که برایتان پیش می آید ، برآیید!</a:t>
            </a:r>
            <a:endParaRPr lang="fa-IR" sz="3200" b="1" dirty="0">
              <a:ln>
                <a:solidFill>
                  <a:srgbClr val="0070C0"/>
                </a:solidFill>
              </a:ln>
              <a:solidFill>
                <a:srgbClr val="92D050"/>
              </a:solidFill>
            </a:endParaRPr>
          </a:p>
        </p:txBody>
      </p:sp>
      <p:pic>
        <p:nvPicPr>
          <p:cNvPr id="4" name="Content Placeholder 3" descr="index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2060848"/>
            <a:ext cx="9144000" cy="4797152"/>
          </a:xfrm>
        </p:spPr>
      </p:pic>
    </p:spTree>
  </p:cSld>
  <p:clrMapOvr>
    <a:masterClrMapping/>
  </p:clrMapOvr>
  <p:transition spd="med">
    <p:randomBar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xtured">
  <a:themeElements>
    <a:clrScheme name="Textured 5">
      <a:dk1>
        <a:srgbClr val="003366"/>
      </a:dk1>
      <a:lt1>
        <a:srgbClr val="FFFFFF"/>
      </a:lt1>
      <a:dk2>
        <a:srgbClr val="2B5481"/>
      </a:dk2>
      <a:lt2>
        <a:srgbClr val="E5FFFF"/>
      </a:lt2>
      <a:accent1>
        <a:srgbClr val="009999"/>
      </a:accent1>
      <a:accent2>
        <a:srgbClr val="336699"/>
      </a:accent2>
      <a:accent3>
        <a:srgbClr val="ACB3C1"/>
      </a:accent3>
      <a:accent4>
        <a:srgbClr val="DADADA"/>
      </a:accent4>
      <a:accent5>
        <a:srgbClr val="AACACA"/>
      </a:accent5>
      <a:accent6>
        <a:srgbClr val="2D5C8A"/>
      </a:accent6>
      <a:hlink>
        <a:srgbClr val="00CCFF"/>
      </a:hlink>
      <a:folHlink>
        <a:srgbClr val="FFCC00"/>
      </a:folHlink>
    </a:clrScheme>
    <a:fontScheme name="Textured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Civic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Textured 1">
        <a:dk1>
          <a:srgbClr val="660000"/>
        </a:dk1>
        <a:lt1>
          <a:srgbClr val="FFFFFF"/>
        </a:lt1>
        <a:dk2>
          <a:srgbClr val="800000"/>
        </a:dk2>
        <a:lt2>
          <a:srgbClr val="FFFFCC"/>
        </a:lt2>
        <a:accent1>
          <a:srgbClr val="BE7960"/>
        </a:accent1>
        <a:accent2>
          <a:srgbClr val="CC6600"/>
        </a:accent2>
        <a:accent3>
          <a:srgbClr val="C0AAAA"/>
        </a:accent3>
        <a:accent4>
          <a:srgbClr val="DADADA"/>
        </a:accent4>
        <a:accent5>
          <a:srgbClr val="DBBEB6"/>
        </a:accent5>
        <a:accent6>
          <a:srgbClr val="B95C00"/>
        </a:accent6>
        <a:hlink>
          <a:srgbClr val="FFCC66"/>
        </a:hlink>
        <a:folHlink>
          <a:srgbClr val="CC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2">
        <a:dk1>
          <a:srgbClr val="003300"/>
        </a:dk1>
        <a:lt1>
          <a:srgbClr val="FFFFFF"/>
        </a:lt1>
        <a:dk2>
          <a:srgbClr val="4D6A2A"/>
        </a:dk2>
        <a:lt2>
          <a:srgbClr val="CCFF99"/>
        </a:lt2>
        <a:accent1>
          <a:srgbClr val="33CC33"/>
        </a:accent1>
        <a:accent2>
          <a:srgbClr val="46562A"/>
        </a:accent2>
        <a:accent3>
          <a:srgbClr val="B2B9AC"/>
        </a:accent3>
        <a:accent4>
          <a:srgbClr val="DADADA"/>
        </a:accent4>
        <a:accent5>
          <a:srgbClr val="ADE2AD"/>
        </a:accent5>
        <a:accent6>
          <a:srgbClr val="3F4D25"/>
        </a:accent6>
        <a:hlink>
          <a:srgbClr val="0099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3">
        <a:dk1>
          <a:srgbClr val="4E4E74"/>
        </a:dk1>
        <a:lt1>
          <a:srgbClr val="FFFFFF"/>
        </a:lt1>
        <a:dk2>
          <a:srgbClr val="666699"/>
        </a:dk2>
        <a:lt2>
          <a:srgbClr val="FFFFCC"/>
        </a:lt2>
        <a:accent1>
          <a:srgbClr val="5E5884"/>
        </a:accent1>
        <a:accent2>
          <a:srgbClr val="8AB29D"/>
        </a:accent2>
        <a:accent3>
          <a:srgbClr val="B8B8CA"/>
        </a:accent3>
        <a:accent4>
          <a:srgbClr val="DADADA"/>
        </a:accent4>
        <a:accent5>
          <a:srgbClr val="B6B4C2"/>
        </a:accent5>
        <a:accent6>
          <a:srgbClr val="7DA18E"/>
        </a:accent6>
        <a:hlink>
          <a:srgbClr val="FFFF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4">
        <a:dk1>
          <a:srgbClr val="004E4C"/>
        </a:dk1>
        <a:lt1>
          <a:srgbClr val="FFFFFF"/>
        </a:lt1>
        <a:dk2>
          <a:srgbClr val="006666"/>
        </a:dk2>
        <a:lt2>
          <a:srgbClr val="FFFFCC"/>
        </a:lt2>
        <a:accent1>
          <a:srgbClr val="FFCC00"/>
        </a:accent1>
        <a:accent2>
          <a:srgbClr val="00B0AC"/>
        </a:accent2>
        <a:accent3>
          <a:srgbClr val="AAB8B8"/>
        </a:accent3>
        <a:accent4>
          <a:srgbClr val="DADADA"/>
        </a:accent4>
        <a:accent5>
          <a:srgbClr val="FFE2AA"/>
        </a:accent5>
        <a:accent6>
          <a:srgbClr val="009F9B"/>
        </a:accent6>
        <a:hlink>
          <a:srgbClr val="BA7C3E"/>
        </a:hlink>
        <a:folHlink>
          <a:srgbClr val="724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5">
        <a:dk1>
          <a:srgbClr val="003366"/>
        </a:dk1>
        <a:lt1>
          <a:srgbClr val="FFFFFF"/>
        </a:lt1>
        <a:dk2>
          <a:srgbClr val="2B5481"/>
        </a:dk2>
        <a:lt2>
          <a:srgbClr val="E5FFFF"/>
        </a:lt2>
        <a:accent1>
          <a:srgbClr val="009999"/>
        </a:accent1>
        <a:accent2>
          <a:srgbClr val="336699"/>
        </a:accent2>
        <a:accent3>
          <a:srgbClr val="ACB3C1"/>
        </a:accent3>
        <a:accent4>
          <a:srgbClr val="DADADA"/>
        </a:accent4>
        <a:accent5>
          <a:srgbClr val="AACACA"/>
        </a:accent5>
        <a:accent6>
          <a:srgbClr val="2D5C8A"/>
        </a:accent6>
        <a:hlink>
          <a:srgbClr val="00CCFF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6">
        <a:dk1>
          <a:srgbClr val="080808"/>
        </a:dk1>
        <a:lt1>
          <a:srgbClr val="FFFFFF"/>
        </a:lt1>
        <a:dk2>
          <a:srgbClr val="4D4D4D"/>
        </a:dk2>
        <a:lt2>
          <a:srgbClr val="FFFFFF"/>
        </a:lt2>
        <a:accent1>
          <a:srgbClr val="666699"/>
        </a:accent1>
        <a:accent2>
          <a:srgbClr val="3366CC"/>
        </a:accent2>
        <a:accent3>
          <a:srgbClr val="B2B2B2"/>
        </a:accent3>
        <a:accent4>
          <a:srgbClr val="DADADA"/>
        </a:accent4>
        <a:accent5>
          <a:srgbClr val="B8B8CA"/>
        </a:accent5>
        <a:accent6>
          <a:srgbClr val="2D5CB9"/>
        </a:accent6>
        <a:hlink>
          <a:srgbClr val="00CC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7">
        <a:dk1>
          <a:srgbClr val="000000"/>
        </a:dk1>
        <a:lt1>
          <a:srgbClr val="DBDAC2"/>
        </a:lt1>
        <a:dk2>
          <a:srgbClr val="827F4C"/>
        </a:dk2>
        <a:lt2>
          <a:srgbClr val="C0BC94"/>
        </a:lt2>
        <a:accent1>
          <a:srgbClr val="AAA578"/>
        </a:accent1>
        <a:accent2>
          <a:srgbClr val="A2A4AC"/>
        </a:accent2>
        <a:accent3>
          <a:srgbClr val="EAEADD"/>
        </a:accent3>
        <a:accent4>
          <a:srgbClr val="000000"/>
        </a:accent4>
        <a:accent5>
          <a:srgbClr val="D2CFBE"/>
        </a:accent5>
        <a:accent6>
          <a:srgbClr val="92949B"/>
        </a:accent6>
        <a:hlink>
          <a:srgbClr val="5B8800"/>
        </a:hlink>
        <a:folHlink>
          <a:srgbClr val="68653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xtured 8">
        <a:dk1>
          <a:srgbClr val="000000"/>
        </a:dk1>
        <a:lt1>
          <a:srgbClr val="DCE8F4"/>
        </a:lt1>
        <a:dk2>
          <a:srgbClr val="7B9CB5"/>
        </a:dk2>
        <a:lt2>
          <a:srgbClr val="969696"/>
        </a:lt2>
        <a:accent1>
          <a:srgbClr val="FFFFFF"/>
        </a:accent1>
        <a:accent2>
          <a:srgbClr val="00BAB6"/>
        </a:accent2>
        <a:accent3>
          <a:srgbClr val="EBF2F8"/>
        </a:accent3>
        <a:accent4>
          <a:srgbClr val="000000"/>
        </a:accent4>
        <a:accent5>
          <a:srgbClr val="FFFFFF"/>
        </a:accent5>
        <a:accent6>
          <a:srgbClr val="00A8A5"/>
        </a:accent6>
        <a:hlink>
          <a:srgbClr val="8A8AD8"/>
        </a:hlink>
        <a:folHlink>
          <a:srgbClr val="24249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Textured</Template>
  <TotalTime>138</TotalTime>
  <Words>162</Words>
  <Application>Microsoft Office PowerPoint</Application>
  <PresentationFormat>On-screen Show (4:3)</PresentationFormat>
  <Paragraphs>12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Textured</vt:lpstr>
      <vt:lpstr>Slide 1</vt:lpstr>
      <vt:lpstr>استادی درشروع کلاس درس ، لیوانی پراز آب به دست گرفت. آن را بالا گرفت که همه ببینند.بعد از شاگردان پرسید: به نظر شما وزن این لیوان چقدر است ؟</vt:lpstr>
      <vt:lpstr>Slide 3</vt:lpstr>
      <vt:lpstr>شاگردان گفتند : هیچ اتفاقی نمی افتد . استاد پرسید :  خوب ، اگر یک ساعت همین طور نگه دارم ، چه اتفاقی می افتد ؟ یکی از شاگردان گفت : دست تان کم کم درد میگیرد.</vt:lpstr>
      <vt:lpstr>Slide 5</vt:lpstr>
      <vt:lpstr>استاد گفت : خیلی خوب است . ولی آیا در این مدت وزن لیوان تغییرکرده است ؟  شاگردان جواب دادند : نه  پس چه چیز باعث درد و فشار روی عضلات می شود ؟ درعوض من چه باید بکنم ؟ شاگردان گیج شدند . یکی از آنها گفت : لیوان را زمین بگذارید.</vt:lpstr>
      <vt:lpstr>استاد گفت : دقیقا“ مشکلات زندگی هم مثل همین است . اگر آنها را چند دقیقه در ذهن تان نگه دارید . اشکالی ندارد . اگر مدت طولانی تری به آنها فکر کنید ، به درد  خواهند آمد . اگر بیشتر از آن نگه شان دارید ، فلج تان می کنند و دیگر قادر به انجام کاری نخواهید بود. </vt:lpstr>
      <vt:lpstr>فکرکردن به مشکلات زندگی مهم است . اما مهم تر آن است  که درپایان هر روز و پیش از خواب ، آنها را زمین  بگذارید.  به این ترتیب تحت فشار قرار نمی گیريد.</vt:lpstr>
      <vt:lpstr>هر روز صبح سرحال و قوی بیدار می شوید و قادر خواهید بود از عهده هرمسئله و چالشی که برایتان پیش می آید ، برآیید!</vt:lpstr>
      <vt:lpstr>دوست من ، یادت باشد که لیوان آب را همین امروز زمین بگذاری . .زندگی همین است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استادی درشروع کلاس د               رس ، لیوانی پراز</dc:title>
  <dc:creator>a_hosseini</dc:creator>
  <cp:lastModifiedBy>MRT</cp:lastModifiedBy>
  <cp:revision>22</cp:revision>
  <dcterms:created xsi:type="dcterms:W3CDTF">2006-09-18T05:13:03Z</dcterms:created>
  <dcterms:modified xsi:type="dcterms:W3CDTF">2014-09-14T07:55:34Z</dcterms:modified>
</cp:coreProperties>
</file>